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2"/>
  </p:notesMasterIdLst>
  <p:sldIdLst>
    <p:sldId id="265" r:id="rId2"/>
    <p:sldId id="290" r:id="rId3"/>
    <p:sldId id="260" r:id="rId4"/>
    <p:sldId id="272" r:id="rId5"/>
    <p:sldId id="268" r:id="rId6"/>
    <p:sldId id="269" r:id="rId7"/>
    <p:sldId id="271" r:id="rId8"/>
    <p:sldId id="273" r:id="rId9"/>
    <p:sldId id="274" r:id="rId10"/>
    <p:sldId id="275" r:id="rId11"/>
    <p:sldId id="281" r:id="rId12"/>
    <p:sldId id="282" r:id="rId13"/>
    <p:sldId id="283" r:id="rId14"/>
    <p:sldId id="277" r:id="rId15"/>
    <p:sldId id="292" r:id="rId16"/>
    <p:sldId id="293" r:id="rId17"/>
    <p:sldId id="278" r:id="rId18"/>
    <p:sldId id="279" r:id="rId19"/>
    <p:sldId id="284" r:id="rId20"/>
    <p:sldId id="28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A4E13-1D47-46EA-A555-6234A6937D83}" type="datetimeFigureOut">
              <a:rPr lang="ru-RU" smtClean="0"/>
              <a:pPr/>
              <a:t>16.11.2011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B5BA3-434E-4BAD-9DC2-72A6208A90E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B5BA3-434E-4BAD-9DC2-72A6208A90E4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Назови, что нарисовано.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Определи место звука [Ц] в слове: в начале/в середине/в конце слова.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B5BA3-434E-4BAD-9DC2-72A6208A90E4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3BF84-EA80-4493-BF31-D495B2D855D8}" type="datetime1">
              <a:rPr lang="ru-RU" smtClean="0"/>
              <a:pPr/>
              <a:t>16.11.2011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E7672E2-B945-4311-889D-CC3EF5D5FB6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C867-AE04-4369-915E-4E458BA05719}" type="datetime1">
              <a:rPr lang="ru-RU" smtClean="0"/>
              <a:pPr/>
              <a:t>16.11.2011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FEF8-76D9-4018-AEB3-5C22E23A72E8}" type="datetime1">
              <a:rPr lang="ru-RU" smtClean="0"/>
              <a:pPr/>
              <a:t>16.11.2011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67F5A-DF83-47AE-B90A-74E449D9D096}" type="datetime1">
              <a:rPr lang="ru-RU" smtClean="0"/>
              <a:pPr/>
              <a:t>16.11.2011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FA54-6078-4500-8FD6-72029AB97D71}" type="datetime1">
              <a:rPr lang="ru-RU" smtClean="0"/>
              <a:pPr/>
              <a:t>16.11.2011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E7672E2-B945-4311-889D-CC3EF5D5FB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905F-2DA3-4047-AC8A-E0246521B429}" type="datetime1">
              <a:rPr lang="ru-RU" smtClean="0"/>
              <a:pPr/>
              <a:t>16.11.2011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EE34-6B3E-420A-B687-42E889D793C3}" type="datetime1">
              <a:rPr lang="ru-RU" smtClean="0"/>
              <a:pPr/>
              <a:t>16.11.2011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7BBED-F045-4F2E-AD42-3E8EE3AB1F52}" type="datetime1">
              <a:rPr lang="ru-RU" smtClean="0"/>
              <a:pPr/>
              <a:t>16.11.2011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8287-8D4B-4A1F-A35D-3F5CEEB0AEB7}" type="datetime1">
              <a:rPr lang="ru-RU" smtClean="0"/>
              <a:pPr/>
              <a:t>16.11.2011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C261-19BE-4230-BF10-7C8FD21DA4B9}" type="datetime1">
              <a:rPr lang="ru-RU" smtClean="0"/>
              <a:pPr/>
              <a:t>16.11.2011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46ED-9F2A-40B1-A864-46FB3DACECAE}" type="datetime1">
              <a:rPr lang="ru-RU" smtClean="0"/>
              <a:pPr/>
              <a:t>16.11.2011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E7672E2-B945-4311-889D-CC3EF5D5FB6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673E063-EF90-4547-A13A-BF5582ACA180}" type="datetime1">
              <a:rPr lang="ru-RU" smtClean="0"/>
              <a:pPr/>
              <a:t>16.11.2011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E7672E2-B945-4311-889D-CC3EF5D5FB6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340768"/>
            <a:ext cx="78488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ПРЕЗЕНТАЦИЯ: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«Автоматизация звука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[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]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4581128"/>
            <a:ext cx="37444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Составитель:</a:t>
            </a:r>
          </a:p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учитель-логопед Костина И. В.</a:t>
            </a:r>
          </a:p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ГБДОУ №20 г. Санкт-Петербург</a:t>
            </a:r>
          </a:p>
        </p:txBody>
      </p:sp>
      <p:pic>
        <p:nvPicPr>
          <p:cNvPr id="6" name="Рисунок 5" descr="Ц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924944"/>
            <a:ext cx="2782651" cy="3541394"/>
          </a:xfrm>
          <a:prstGeom prst="rect">
            <a:avLst/>
          </a:prstGeom>
        </p:spPr>
      </p:pic>
    </p:spTree>
  </p:cSld>
  <p:clrMapOvr>
    <a:masterClrMapping/>
  </p:clrMapOvr>
  <p:transition advTm="5313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1044" y="3356992"/>
            <a:ext cx="70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овца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274" y="3212976"/>
            <a:ext cx="771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овцы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6165304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синица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59261" y="6237312"/>
            <a:ext cx="1055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синицы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" name="Рисунок 11" descr="049050053048056055051050049.jpg"/>
          <p:cNvPicPr>
            <a:picLocks noChangeAspect="1"/>
          </p:cNvPicPr>
          <p:nvPr/>
        </p:nvPicPr>
        <p:blipFill>
          <a:blip r:embed="rId2" cstate="print"/>
          <a:srcRect l="12328" t="9539" r="14272" b="8541"/>
          <a:stretch>
            <a:fillRect/>
          </a:stretch>
        </p:blipFill>
        <p:spPr>
          <a:xfrm>
            <a:off x="827584" y="476672"/>
            <a:ext cx="2736304" cy="2736304"/>
          </a:xfrm>
          <a:prstGeom prst="rect">
            <a:avLst/>
          </a:prstGeom>
        </p:spPr>
      </p:pic>
      <p:pic>
        <p:nvPicPr>
          <p:cNvPr id="13" name="Рисунок 12" descr="Flock_of_sheep.jpg"/>
          <p:cNvPicPr>
            <a:picLocks noChangeAspect="1"/>
          </p:cNvPicPr>
          <p:nvPr/>
        </p:nvPicPr>
        <p:blipFill>
          <a:blip r:embed="rId3" cstate="print"/>
          <a:srcRect t="19550"/>
          <a:stretch>
            <a:fillRect/>
          </a:stretch>
        </p:blipFill>
        <p:spPr>
          <a:xfrm>
            <a:off x="5292080" y="332656"/>
            <a:ext cx="2304256" cy="2818223"/>
          </a:xfrm>
          <a:prstGeom prst="rect">
            <a:avLst/>
          </a:prstGeom>
        </p:spPr>
      </p:pic>
      <p:pic>
        <p:nvPicPr>
          <p:cNvPr id="14" name="Рисунок 13" descr="sinici_ptici.jpg"/>
          <p:cNvPicPr>
            <a:picLocks noChangeAspect="1"/>
          </p:cNvPicPr>
          <p:nvPr/>
        </p:nvPicPr>
        <p:blipFill>
          <a:blip r:embed="rId4" cstate="print"/>
          <a:srcRect l="34590" t="21077" r="9811" b="16421"/>
          <a:stretch>
            <a:fillRect/>
          </a:stretch>
        </p:blipFill>
        <p:spPr>
          <a:xfrm>
            <a:off x="899592" y="3789040"/>
            <a:ext cx="2818360" cy="2376264"/>
          </a:xfrm>
          <a:prstGeom prst="rect">
            <a:avLst/>
          </a:prstGeom>
        </p:spPr>
      </p:pic>
      <p:pic>
        <p:nvPicPr>
          <p:cNvPr id="15" name="Рисунок 14" descr="42-25155719_Parus_major.jpg"/>
          <p:cNvPicPr>
            <a:picLocks noChangeAspect="1"/>
          </p:cNvPicPr>
          <p:nvPr/>
        </p:nvPicPr>
        <p:blipFill>
          <a:blip r:embed="rId5" cstate="print"/>
          <a:srcRect l="20574" t="15066" r="23672"/>
          <a:stretch>
            <a:fillRect/>
          </a:stretch>
        </p:blipFill>
        <p:spPr>
          <a:xfrm>
            <a:off x="5148064" y="3573016"/>
            <a:ext cx="2592288" cy="2626076"/>
          </a:xfrm>
          <a:prstGeom prst="rect">
            <a:avLst/>
          </a:prstGeom>
        </p:spPr>
      </p:pic>
    </p:spTree>
  </p:cSld>
  <p:clrMapOvr>
    <a:masterClrMapping/>
  </p:clrMapOvr>
  <p:transition advTm="10219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73396" y="260648"/>
            <a:ext cx="4755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3.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«Посчитай»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Рисунок 8" descr="g1985227642.jpg"/>
          <p:cNvPicPr>
            <a:picLocks noChangeAspect="1"/>
          </p:cNvPicPr>
          <p:nvPr/>
        </p:nvPicPr>
        <p:blipFill>
          <a:blip r:embed="rId2" cstate="print"/>
          <a:srcRect t="50000" r="50000"/>
          <a:stretch>
            <a:fillRect/>
          </a:stretch>
        </p:blipFill>
        <p:spPr>
          <a:xfrm>
            <a:off x="3707904" y="2708920"/>
            <a:ext cx="1905000" cy="1905000"/>
          </a:xfrm>
          <a:prstGeom prst="rect">
            <a:avLst/>
          </a:prstGeom>
        </p:spPr>
      </p:pic>
      <p:pic>
        <p:nvPicPr>
          <p:cNvPr id="10" name="Рисунок 9" descr="g1985227642.jpg"/>
          <p:cNvPicPr>
            <a:picLocks noChangeAspect="1"/>
          </p:cNvPicPr>
          <p:nvPr/>
        </p:nvPicPr>
        <p:blipFill>
          <a:blip r:embed="rId2" cstate="print"/>
          <a:srcRect t="50000" r="50000"/>
          <a:stretch>
            <a:fillRect/>
          </a:stretch>
        </p:blipFill>
        <p:spPr>
          <a:xfrm>
            <a:off x="971600" y="1556792"/>
            <a:ext cx="1905000" cy="1905000"/>
          </a:xfrm>
          <a:prstGeom prst="rect">
            <a:avLst/>
          </a:prstGeom>
        </p:spPr>
      </p:pic>
      <p:pic>
        <p:nvPicPr>
          <p:cNvPr id="11" name="Рисунок 10" descr="g1985227642.jpg"/>
          <p:cNvPicPr>
            <a:picLocks noChangeAspect="1"/>
          </p:cNvPicPr>
          <p:nvPr/>
        </p:nvPicPr>
        <p:blipFill>
          <a:blip r:embed="rId2" cstate="print"/>
          <a:srcRect t="50000" r="50000"/>
          <a:stretch>
            <a:fillRect/>
          </a:stretch>
        </p:blipFill>
        <p:spPr>
          <a:xfrm>
            <a:off x="6372200" y="1628800"/>
            <a:ext cx="1905000" cy="1905000"/>
          </a:xfrm>
          <a:prstGeom prst="rect">
            <a:avLst/>
          </a:prstGeom>
        </p:spPr>
      </p:pic>
      <p:pic>
        <p:nvPicPr>
          <p:cNvPr id="12" name="Рисунок 11" descr="g1985227642.jpg"/>
          <p:cNvPicPr>
            <a:picLocks noChangeAspect="1"/>
          </p:cNvPicPr>
          <p:nvPr/>
        </p:nvPicPr>
        <p:blipFill>
          <a:blip r:embed="rId2" cstate="print"/>
          <a:srcRect t="50000" r="50000"/>
          <a:stretch>
            <a:fillRect/>
          </a:stretch>
        </p:blipFill>
        <p:spPr>
          <a:xfrm>
            <a:off x="971600" y="4221088"/>
            <a:ext cx="1905000" cy="1905000"/>
          </a:xfrm>
          <a:prstGeom prst="rect">
            <a:avLst/>
          </a:prstGeom>
        </p:spPr>
      </p:pic>
      <p:pic>
        <p:nvPicPr>
          <p:cNvPr id="13" name="Рисунок 12" descr="g1985227642.jpg"/>
          <p:cNvPicPr>
            <a:picLocks noChangeAspect="1"/>
          </p:cNvPicPr>
          <p:nvPr/>
        </p:nvPicPr>
        <p:blipFill>
          <a:blip r:embed="rId2" cstate="print"/>
          <a:srcRect t="50000" r="50000"/>
          <a:stretch>
            <a:fillRect/>
          </a:stretch>
        </p:blipFill>
        <p:spPr>
          <a:xfrm>
            <a:off x="6372200" y="4293096"/>
            <a:ext cx="1905000" cy="1905000"/>
          </a:xfrm>
          <a:prstGeom prst="rect">
            <a:avLst/>
          </a:prstGeom>
        </p:spPr>
      </p:pic>
    </p:spTree>
  </p:cSld>
  <p:clrMapOvr>
    <a:masterClrMapping/>
  </p:clrMapOvr>
  <p:transition advTm="15344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8" name="Рисунок 7" descr="ma-3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8975" y="1772815"/>
            <a:ext cx="2380900" cy="3799309"/>
          </a:xfrm>
          <a:prstGeom prst="rect">
            <a:avLst/>
          </a:prstGeom>
        </p:spPr>
      </p:pic>
      <p:pic>
        <p:nvPicPr>
          <p:cNvPr id="9" name="Рисунок 8" descr="ma-3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772816"/>
            <a:ext cx="2380900" cy="379930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3747"/>
            <a:ext cx="2110150" cy="336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56992"/>
            <a:ext cx="1944216" cy="310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284984"/>
            <a:ext cx="2110150" cy="336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ma-3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60648"/>
            <a:ext cx="1934904" cy="3087613"/>
          </a:xfrm>
          <a:prstGeom prst="rect">
            <a:avLst/>
          </a:prstGeom>
        </p:spPr>
      </p:pic>
    </p:spTree>
  </p:cSld>
  <p:clrMapOvr>
    <a:masterClrMapping/>
  </p:clrMapOvr>
  <p:transition advTm="14860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8" name="Рисунок 7" descr="indena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060848"/>
            <a:ext cx="2880320" cy="299200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60648"/>
            <a:ext cx="28956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01008"/>
            <a:ext cx="28956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indena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85048"/>
            <a:ext cx="2664296" cy="2767606"/>
          </a:xfrm>
          <a:prstGeom prst="rect">
            <a:avLst/>
          </a:prstGeom>
        </p:spPr>
      </p:pic>
      <p:pic>
        <p:nvPicPr>
          <p:cNvPr id="12" name="Рисунок 11" descr="indena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789040"/>
            <a:ext cx="2603040" cy="2703974"/>
          </a:xfrm>
          <a:prstGeom prst="rect">
            <a:avLst/>
          </a:prstGeom>
        </p:spPr>
      </p:pic>
    </p:spTree>
  </p:cSld>
  <p:clrMapOvr>
    <a:masterClrMapping/>
  </p:clrMapOvr>
  <p:transition advTm="15171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60648"/>
            <a:ext cx="62646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 «Звери-мамы»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Рисунок 8" descr="firefoxhasanewaddon.jpg"/>
          <p:cNvPicPr>
            <a:picLocks noChangeAspect="1"/>
          </p:cNvPicPr>
          <p:nvPr/>
        </p:nvPicPr>
        <p:blipFill>
          <a:blip r:embed="rId2" cstate="print"/>
          <a:srcRect l="10688" t="23867" r="4641" b="12667"/>
          <a:stretch>
            <a:fillRect/>
          </a:stretch>
        </p:blipFill>
        <p:spPr>
          <a:xfrm>
            <a:off x="255756" y="1484784"/>
            <a:ext cx="4388252" cy="2664296"/>
          </a:xfrm>
          <a:prstGeom prst="rect">
            <a:avLst/>
          </a:prstGeom>
        </p:spPr>
      </p:pic>
      <p:pic>
        <p:nvPicPr>
          <p:cNvPr id="10" name="Рисунок 9" descr="0_5a292_a9ff9db4_L.jpg"/>
          <p:cNvPicPr>
            <a:picLocks noChangeAspect="1"/>
          </p:cNvPicPr>
          <p:nvPr/>
        </p:nvPicPr>
        <p:blipFill>
          <a:blip r:embed="rId3" cstate="print"/>
          <a:srcRect l="6385" t="2614" r="8808" b="2614"/>
          <a:stretch>
            <a:fillRect/>
          </a:stretch>
        </p:blipFill>
        <p:spPr>
          <a:xfrm>
            <a:off x="5004048" y="2708920"/>
            <a:ext cx="3744416" cy="310251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979712" y="4221088"/>
            <a:ext cx="9909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лисица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877272"/>
            <a:ext cx="1133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волчица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Tm="9985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4653136"/>
            <a:ext cx="14045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медведица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35399" y="5949280"/>
            <a:ext cx="976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ослица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 descr="0222.jpg"/>
          <p:cNvPicPr>
            <a:picLocks noChangeAspect="1"/>
          </p:cNvPicPr>
          <p:nvPr/>
        </p:nvPicPr>
        <p:blipFill>
          <a:blip r:embed="rId2" cstate="print"/>
          <a:srcRect t="8344" b="5369"/>
          <a:stretch>
            <a:fillRect/>
          </a:stretch>
        </p:blipFill>
        <p:spPr>
          <a:xfrm>
            <a:off x="539552" y="332656"/>
            <a:ext cx="3630168" cy="4176464"/>
          </a:xfrm>
          <a:prstGeom prst="rect">
            <a:avLst/>
          </a:prstGeom>
        </p:spPr>
      </p:pic>
      <p:pic>
        <p:nvPicPr>
          <p:cNvPr id="13" name="Рисунок 12" descr="0_671c9_7e104c61_XL.jpg"/>
          <p:cNvPicPr>
            <a:picLocks noChangeAspect="1"/>
          </p:cNvPicPr>
          <p:nvPr/>
        </p:nvPicPr>
        <p:blipFill>
          <a:blip r:embed="rId3" cstate="print"/>
          <a:srcRect l="11150" t="9051" r="10101" b="4851"/>
          <a:stretch>
            <a:fillRect/>
          </a:stretch>
        </p:blipFill>
        <p:spPr>
          <a:xfrm>
            <a:off x="4716016" y="1628800"/>
            <a:ext cx="3888432" cy="4251352"/>
          </a:xfrm>
          <a:prstGeom prst="rect">
            <a:avLst/>
          </a:prstGeom>
        </p:spPr>
      </p:pic>
    </p:spTree>
  </p:cSld>
  <p:clrMapOvr>
    <a:masterClrMapping/>
  </p:clrMapOvr>
  <p:transition advTm="11031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3717032"/>
            <a:ext cx="98937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львица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6165304"/>
            <a:ext cx="1564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верблюдица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Рисунок 6" descr="39665_485317403781_560223781_6944700_1807601_n.jpg"/>
          <p:cNvPicPr>
            <a:picLocks noChangeAspect="1"/>
          </p:cNvPicPr>
          <p:nvPr/>
        </p:nvPicPr>
        <p:blipFill>
          <a:blip r:embed="rId2" cstate="print"/>
          <a:srcRect l="3932" r="1274" b="9591"/>
          <a:stretch>
            <a:fillRect/>
          </a:stretch>
        </p:blipFill>
        <p:spPr>
          <a:xfrm>
            <a:off x="251520" y="404664"/>
            <a:ext cx="4735165" cy="3168352"/>
          </a:xfrm>
          <a:prstGeom prst="rect">
            <a:avLst/>
          </a:prstGeom>
        </p:spPr>
      </p:pic>
      <p:pic>
        <p:nvPicPr>
          <p:cNvPr id="9" name="Рисунок 8" descr="1314563781_100001_l.jpg"/>
          <p:cNvPicPr>
            <a:picLocks noChangeAspect="1"/>
          </p:cNvPicPr>
          <p:nvPr/>
        </p:nvPicPr>
        <p:blipFill>
          <a:blip r:embed="rId3" cstate="print"/>
          <a:srcRect l="10626" r="18500"/>
          <a:stretch>
            <a:fillRect/>
          </a:stretch>
        </p:blipFill>
        <p:spPr>
          <a:xfrm>
            <a:off x="5262874" y="1916832"/>
            <a:ext cx="3701614" cy="4099904"/>
          </a:xfrm>
          <a:prstGeom prst="rect">
            <a:avLst/>
          </a:prstGeom>
        </p:spPr>
      </p:pic>
    </p:spTree>
  </p:cSld>
  <p:clrMapOvr>
    <a:masterClrMapping/>
  </p:clrMapOvr>
  <p:transition advTm="105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6844" y="188640"/>
            <a:ext cx="7748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«Что где хранится?»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916832"/>
            <a:ext cx="38052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Сухари - … (в сухарнице)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3573016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Суп - … (в супнице)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 descr="cuxarnisa.jpg"/>
          <p:cNvPicPr>
            <a:picLocks noChangeAspect="1"/>
          </p:cNvPicPr>
          <p:nvPr/>
        </p:nvPicPr>
        <p:blipFill>
          <a:blip r:embed="rId2" cstate="print"/>
          <a:srcRect t="10401" b="14000"/>
          <a:stretch>
            <a:fillRect/>
          </a:stretch>
        </p:blipFill>
        <p:spPr>
          <a:xfrm>
            <a:off x="5148064" y="1052736"/>
            <a:ext cx="2520280" cy="1379703"/>
          </a:xfrm>
          <a:prstGeom prst="rect">
            <a:avLst/>
          </a:prstGeom>
        </p:spPr>
      </p:pic>
      <p:pic>
        <p:nvPicPr>
          <p:cNvPr id="9" name="Рисунок 8" descr="16.jpg"/>
          <p:cNvPicPr>
            <a:picLocks noChangeAspect="1"/>
          </p:cNvPicPr>
          <p:nvPr/>
        </p:nvPicPr>
        <p:blipFill>
          <a:blip r:embed="rId3" cstate="print"/>
          <a:srcRect t="8001" b="13251"/>
          <a:stretch>
            <a:fillRect/>
          </a:stretch>
        </p:blipFill>
        <p:spPr>
          <a:xfrm>
            <a:off x="5076056" y="2492896"/>
            <a:ext cx="2636912" cy="207653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99592" y="5373216"/>
            <a:ext cx="3358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Хлеб - … (в хлебнице)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" name="Рисунок 10" descr="magazin-4e83c917263f7.jpg"/>
          <p:cNvPicPr>
            <a:picLocks noChangeAspect="1"/>
          </p:cNvPicPr>
          <p:nvPr/>
        </p:nvPicPr>
        <p:blipFill>
          <a:blip r:embed="rId4" cstate="print"/>
          <a:srcRect l="3129" t="19760" r="4641" b="21273"/>
          <a:stretch>
            <a:fillRect/>
          </a:stretch>
        </p:blipFill>
        <p:spPr>
          <a:xfrm>
            <a:off x="5076056" y="4725144"/>
            <a:ext cx="2808312" cy="1795478"/>
          </a:xfrm>
          <a:prstGeom prst="rect">
            <a:avLst/>
          </a:prstGeom>
        </p:spPr>
      </p:pic>
    </p:spTree>
  </p:cSld>
  <p:clrMapOvr>
    <a:masterClrMapping/>
  </p:clrMapOvr>
  <p:transition advTm="10234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24744"/>
            <a:ext cx="460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Конфеты - … (в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конфетнице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212976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Сахар - … (в сахарнице)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Рисунок 6" descr="1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88640"/>
            <a:ext cx="2741290" cy="2055968"/>
          </a:xfrm>
          <a:prstGeom prst="rect">
            <a:avLst/>
          </a:prstGeom>
        </p:spPr>
      </p:pic>
      <p:pic>
        <p:nvPicPr>
          <p:cNvPr id="8" name="Рисунок 7" descr="00019058.jpg"/>
          <p:cNvPicPr>
            <a:picLocks noChangeAspect="1"/>
          </p:cNvPicPr>
          <p:nvPr/>
        </p:nvPicPr>
        <p:blipFill>
          <a:blip r:embed="rId3" cstate="print"/>
          <a:srcRect t="28323" r="9681"/>
          <a:stretch>
            <a:fillRect/>
          </a:stretch>
        </p:blipFill>
        <p:spPr>
          <a:xfrm>
            <a:off x="5004048" y="2204864"/>
            <a:ext cx="3361556" cy="248097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27584" y="5157192"/>
            <a:ext cx="3640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Мыло - … (в мыльнице)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" name="Рисунок 9" descr="130319_enl.jpg"/>
          <p:cNvPicPr>
            <a:picLocks noChangeAspect="1"/>
          </p:cNvPicPr>
          <p:nvPr/>
        </p:nvPicPr>
        <p:blipFill>
          <a:blip r:embed="rId4" cstate="print"/>
          <a:srcRect l="8421" t="23540" r="10310" b="29210"/>
          <a:stretch>
            <a:fillRect/>
          </a:stretch>
        </p:blipFill>
        <p:spPr>
          <a:xfrm>
            <a:off x="5220072" y="4581128"/>
            <a:ext cx="3096344" cy="1800200"/>
          </a:xfrm>
          <a:prstGeom prst="rect">
            <a:avLst/>
          </a:prstGeom>
        </p:spPr>
      </p:pic>
    </p:spTree>
  </p:cSld>
  <p:clrMapOvr>
    <a:masterClrMapping/>
  </p:clrMapOvr>
  <p:transition advTm="10172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88640"/>
            <a:ext cx="51796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«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Выдумщики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»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284984"/>
            <a:ext cx="8964488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Вова - выдумщик, Катя - … (выдумщица), Оля и Юля - … (выдумщицы).</a:t>
            </a:r>
          </a:p>
          <a:p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Вова - волшебник, Катя - … (волшебница), Оля и Юля - … (волшебницы).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Вова - охотник, Катя - … (охотница), Оля и Юля - … (охотницы).</a:t>
            </a:r>
          </a:p>
          <a:p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Вова - писатель, Катя - … (писательница), Оля и Юля - …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(писательницы).</a:t>
            </a:r>
            <a:endPara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Вова - певец, Катя - … (певица), Оля и Юля - … (певицы).</a:t>
            </a:r>
          </a:p>
          <a:p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Вова - учитель, Катя - … (учительница), Оля и Юля - …(учительницы).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Вова - воспитатель, Катя - …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(воспитательница),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Оля и Юля - …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(воспитательницы).</a:t>
            </a:r>
          </a:p>
          <a:p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Вова - модник,  Катя - … (модница), Оля и Юля - … (модницы).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Вова – умник, Катя - … (умница), Оля и Юля - … (умницы).</a:t>
            </a:r>
            <a:endPara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Вова – затейник, Катя - … (затейница), Оля и Юля - … (затейницы).</a:t>
            </a:r>
            <a:endParaRPr lang="ru-RU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CZ114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2040632" cy="2340073"/>
          </a:xfrm>
          <a:prstGeom prst="rect">
            <a:avLst/>
          </a:prstGeom>
        </p:spPr>
      </p:pic>
      <p:pic>
        <p:nvPicPr>
          <p:cNvPr id="9" name="Рисунок 8" descr="7e13f9b985a7.png"/>
          <p:cNvPicPr>
            <a:picLocks noChangeAspect="1"/>
          </p:cNvPicPr>
          <p:nvPr/>
        </p:nvPicPr>
        <p:blipFill>
          <a:blip r:embed="rId3" cstate="print"/>
          <a:srcRect l="42005" r="6990"/>
          <a:stretch>
            <a:fillRect/>
          </a:stretch>
        </p:blipFill>
        <p:spPr>
          <a:xfrm>
            <a:off x="6156176" y="1196752"/>
            <a:ext cx="1224136" cy="2400000"/>
          </a:xfrm>
          <a:prstGeom prst="rect">
            <a:avLst/>
          </a:prstGeom>
        </p:spPr>
      </p:pic>
      <p:pic>
        <p:nvPicPr>
          <p:cNvPr id="11" name="Рисунок 10" descr="7e13f9b985a7.png"/>
          <p:cNvPicPr>
            <a:picLocks noChangeAspect="1"/>
          </p:cNvPicPr>
          <p:nvPr/>
        </p:nvPicPr>
        <p:blipFill>
          <a:blip r:embed="rId3" cstate="print"/>
          <a:srcRect l="42005" r="6990"/>
          <a:stretch>
            <a:fillRect/>
          </a:stretch>
        </p:blipFill>
        <p:spPr>
          <a:xfrm>
            <a:off x="5436096" y="1052736"/>
            <a:ext cx="1224136" cy="2400000"/>
          </a:xfrm>
          <a:prstGeom prst="rect">
            <a:avLst/>
          </a:prstGeom>
        </p:spPr>
      </p:pic>
      <p:pic>
        <p:nvPicPr>
          <p:cNvPr id="10" name="Рисунок 9" descr="babies9p.jpg"/>
          <p:cNvPicPr>
            <a:picLocks noChangeAspect="1"/>
          </p:cNvPicPr>
          <p:nvPr/>
        </p:nvPicPr>
        <p:blipFill>
          <a:blip r:embed="rId4" cstate="print"/>
          <a:srcRect l="35294" t="61080" r="35294"/>
          <a:stretch>
            <a:fillRect/>
          </a:stretch>
        </p:blipFill>
        <p:spPr>
          <a:xfrm>
            <a:off x="3275856" y="927410"/>
            <a:ext cx="1224136" cy="2289406"/>
          </a:xfrm>
          <a:prstGeom prst="rect">
            <a:avLst/>
          </a:prstGeom>
        </p:spPr>
      </p:pic>
    </p:spTree>
  </p:cSld>
  <p:clrMapOvr>
    <a:masterClrMapping/>
  </p:clrMapOvr>
  <p:transition advTm="45391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65785" y="2967335"/>
            <a:ext cx="22634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8509" y="620688"/>
            <a:ext cx="8272008" cy="51398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</a:t>
            </a:r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АДАЧИ</a:t>
            </a:r>
            <a:r>
              <a:rPr lang="ru-RU" sz="4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  <a:endParaRPr lang="en-US" sz="48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2800" b="1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>
              <a:buFontTx/>
              <a:buChar char="-"/>
            </a:pP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автоматизация звука [Ц] в словах, </a:t>
            </a:r>
            <a:endParaRPr lang="en-US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предложениях и связной речи;</a:t>
            </a:r>
          </a:p>
          <a:p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развитие логического мышления;</a:t>
            </a:r>
          </a:p>
          <a:p>
            <a:pPr>
              <a:buFontTx/>
              <a:buChar char="-"/>
            </a:pP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закрепление навыков словообразования </a:t>
            </a:r>
            <a:endParaRPr lang="en-US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словоизменения;</a:t>
            </a:r>
          </a:p>
          <a:p>
            <a:pPr>
              <a:buFontTx/>
              <a:buChar char="-"/>
            </a:pP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расширение и активизация словаря</a:t>
            </a:r>
            <a:endParaRPr lang="en-US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по темам «животные», «посуда», «профессии»;</a:t>
            </a:r>
          </a:p>
          <a:p>
            <a:pPr>
              <a:buFontTx/>
              <a:buChar char="-"/>
            </a:pP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развитие фонематического слуха; </a:t>
            </a:r>
            <a:endParaRPr lang="en-US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-развитие навыков фонематического анализа.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1039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470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 «Начало/середина/конец»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3" name="Рисунок 12" descr="4528939-245723453.jpg"/>
          <p:cNvPicPr>
            <a:picLocks noChangeAspect="1"/>
          </p:cNvPicPr>
          <p:nvPr/>
        </p:nvPicPr>
        <p:blipFill>
          <a:blip r:embed="rId3" cstate="print"/>
          <a:srcRect t="12057" r="54011" b="11580"/>
          <a:stretch>
            <a:fillRect/>
          </a:stretch>
        </p:blipFill>
        <p:spPr>
          <a:xfrm>
            <a:off x="611560" y="1052736"/>
            <a:ext cx="1872208" cy="1583384"/>
          </a:xfrm>
          <a:prstGeom prst="rect">
            <a:avLst/>
          </a:prstGeom>
        </p:spPr>
      </p:pic>
      <p:pic>
        <p:nvPicPr>
          <p:cNvPr id="15" name="Рисунок 14" descr="sad002.jpg"/>
          <p:cNvPicPr>
            <a:picLocks noChangeAspect="1"/>
          </p:cNvPicPr>
          <p:nvPr/>
        </p:nvPicPr>
        <p:blipFill>
          <a:blip r:embed="rId4" cstate="print"/>
          <a:srcRect l="8001" t="2751" r="16400"/>
          <a:stretch>
            <a:fillRect/>
          </a:stretch>
        </p:blipFill>
        <p:spPr>
          <a:xfrm>
            <a:off x="6804248" y="2348880"/>
            <a:ext cx="2167138" cy="3717032"/>
          </a:xfrm>
          <a:prstGeom prst="rect">
            <a:avLst/>
          </a:prstGeom>
        </p:spPr>
      </p:pic>
      <p:pic>
        <p:nvPicPr>
          <p:cNvPr id="16" name="Рисунок 15" descr="ba65b5e04eb6.jpg"/>
          <p:cNvPicPr>
            <a:picLocks noChangeAspect="1"/>
          </p:cNvPicPr>
          <p:nvPr/>
        </p:nvPicPr>
        <p:blipFill>
          <a:blip r:embed="rId5" cstate="print"/>
          <a:srcRect l="19176" t="20469" r="22421" b="18107"/>
          <a:stretch>
            <a:fillRect/>
          </a:stretch>
        </p:blipFill>
        <p:spPr>
          <a:xfrm>
            <a:off x="323528" y="2780928"/>
            <a:ext cx="2193474" cy="3168352"/>
          </a:xfrm>
          <a:prstGeom prst="rect">
            <a:avLst/>
          </a:prstGeom>
        </p:spPr>
      </p:pic>
      <p:pic>
        <p:nvPicPr>
          <p:cNvPr id="17" name="Рисунок 16" descr="1306219661_206833479_1----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852936"/>
            <a:ext cx="2046536" cy="3773112"/>
          </a:xfrm>
          <a:prstGeom prst="rect">
            <a:avLst/>
          </a:prstGeom>
        </p:spPr>
      </p:pic>
      <p:pic>
        <p:nvPicPr>
          <p:cNvPr id="18" name="Рисунок 17" descr="img20110403182456_209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268760"/>
            <a:ext cx="2553072" cy="2553072"/>
          </a:xfrm>
          <a:prstGeom prst="rect">
            <a:avLst/>
          </a:prstGeom>
        </p:spPr>
      </p:pic>
      <p:pic>
        <p:nvPicPr>
          <p:cNvPr id="10" name="Рисунок 9" descr="blog_pzl_pl.jpg"/>
          <p:cNvPicPr>
            <a:picLocks noChangeAspect="1"/>
          </p:cNvPicPr>
          <p:nvPr/>
        </p:nvPicPr>
        <p:blipFill>
          <a:blip r:embed="rId8" cstate="print"/>
          <a:srcRect l="18501" r="19550"/>
          <a:stretch>
            <a:fillRect/>
          </a:stretch>
        </p:blipFill>
        <p:spPr>
          <a:xfrm>
            <a:off x="2699792" y="4077072"/>
            <a:ext cx="1588936" cy="25649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980728"/>
            <a:ext cx="3456384" cy="12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5203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764704"/>
            <a:ext cx="8136904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СОДЕРЖАНИЕ:</a:t>
            </a:r>
          </a:p>
          <a:p>
            <a:pPr algn="ctr"/>
            <a:endParaRPr lang="ru-RU" sz="4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«Отгадай загадку»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«Один-много»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«Посчитай»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«Звери-мамы»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«Что где хранится?»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«Выдумщики»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«Начало/середина/конец»</a:t>
            </a:r>
          </a:p>
        </p:txBody>
      </p:sp>
    </p:spTree>
  </p:cSld>
  <p:clrMapOvr>
    <a:masterClrMapping/>
  </p:clrMapOvr>
  <p:transition advTm="10313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708920"/>
            <a:ext cx="40149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Ты весь мир обогреваешь</a:t>
            </a:r>
          </a:p>
          <a:p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усталости не знаешь,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Улыбаешься в оконце</a:t>
            </a:r>
          </a:p>
          <a:p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зовут тебя все …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1487" y="548680"/>
            <a:ext cx="7102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«Отгадай загадку»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Рисунок 8" descr="solnish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916832"/>
            <a:ext cx="3810000" cy="3810000"/>
          </a:xfrm>
          <a:prstGeom prst="rect">
            <a:avLst/>
          </a:prstGeom>
        </p:spPr>
      </p:pic>
    </p:spTree>
  </p:cSld>
  <p:clrMapOvr>
    <a:masterClrMapping/>
  </p:clrMapOvr>
  <p:transition advTm="10047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43009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Явился в жёлтой шубке: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Прощайте, две скорлупки!</a:t>
            </a:r>
            <a:endParaRPr lang="ru-RU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4077072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Клохчет, квохчет,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Детей созывает,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Всех под крыло собирает.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Рисунок 6" descr="cb0038171.jpg"/>
          <p:cNvPicPr>
            <a:picLocks noChangeAspect="1"/>
          </p:cNvPicPr>
          <p:nvPr/>
        </p:nvPicPr>
        <p:blipFill>
          <a:blip r:embed="rId2" cstate="print"/>
          <a:srcRect l="8362" t="18132" r="5704" b="16804"/>
          <a:stretch>
            <a:fillRect/>
          </a:stretch>
        </p:blipFill>
        <p:spPr>
          <a:xfrm>
            <a:off x="4572000" y="836712"/>
            <a:ext cx="4248472" cy="2146135"/>
          </a:xfrm>
          <a:prstGeom prst="rect">
            <a:avLst/>
          </a:prstGeom>
        </p:spPr>
      </p:pic>
      <p:pic>
        <p:nvPicPr>
          <p:cNvPr id="8" name="Рисунок 7" descr="Hen-Pic-A.jpg"/>
          <p:cNvPicPr>
            <a:picLocks noChangeAspect="1"/>
          </p:cNvPicPr>
          <p:nvPr/>
        </p:nvPicPr>
        <p:blipFill>
          <a:blip r:embed="rId3" cstate="print"/>
          <a:srcRect l="10830" t="7095" r="4532" b="7492"/>
          <a:stretch>
            <a:fillRect/>
          </a:stretch>
        </p:blipFill>
        <p:spPr>
          <a:xfrm>
            <a:off x="539552" y="3356992"/>
            <a:ext cx="3744416" cy="2602826"/>
          </a:xfrm>
          <a:prstGeom prst="rect">
            <a:avLst/>
          </a:prstGeom>
        </p:spPr>
      </p:pic>
    </p:spTree>
  </p:cSld>
  <p:clrMapOvr>
    <a:masterClrMapping/>
  </p:clrMapOvr>
  <p:transition advTm="10109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764704"/>
            <a:ext cx="288032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Она, как змейка,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траве мелькает,</a:t>
            </a:r>
          </a:p>
          <a:p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Хвостом виляет.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Хвост оборвёт –</a:t>
            </a:r>
          </a:p>
          <a:p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Другой наживёт.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4437112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шесте - дворец,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 дворце – певец.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Рисунок 6" descr="2007-05_Eidechse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476672"/>
            <a:ext cx="3923928" cy="2753139"/>
          </a:xfrm>
          <a:prstGeom prst="rect">
            <a:avLst/>
          </a:prstGeom>
        </p:spPr>
      </p:pic>
      <p:pic>
        <p:nvPicPr>
          <p:cNvPr id="9" name="Рисунок 8" descr="436a97ac69f2.jpg"/>
          <p:cNvPicPr>
            <a:picLocks noChangeAspect="1"/>
          </p:cNvPicPr>
          <p:nvPr/>
        </p:nvPicPr>
        <p:blipFill>
          <a:blip r:embed="rId3" cstate="print"/>
          <a:srcRect l="25711" t="18107"/>
          <a:stretch>
            <a:fillRect/>
          </a:stretch>
        </p:blipFill>
        <p:spPr>
          <a:xfrm>
            <a:off x="1187624" y="2996952"/>
            <a:ext cx="2507288" cy="3552056"/>
          </a:xfrm>
          <a:prstGeom prst="rect">
            <a:avLst/>
          </a:prstGeom>
        </p:spPr>
      </p:pic>
    </p:spTree>
  </p:cSld>
  <p:clrMapOvr>
    <a:masterClrMapping/>
  </p:clrMapOvr>
  <p:transition advTm="11688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052736"/>
            <a:ext cx="36665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Несётся и стреляет,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Ворчит скороговоркой.</a:t>
            </a:r>
          </a:p>
          <a:p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Трамваю не угнаться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этой тараторкой.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221088"/>
            <a:ext cx="2952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полю скачет –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Ушки прячет,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Встанет столбом –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Ушки торчком.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 descr="1024_Yama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908720"/>
            <a:ext cx="3275856" cy="2456892"/>
          </a:xfrm>
          <a:prstGeom prst="rect">
            <a:avLst/>
          </a:prstGeom>
        </p:spPr>
      </p:pic>
      <p:pic>
        <p:nvPicPr>
          <p:cNvPr id="9" name="Рисунок 8" descr="_1_~1.JPG"/>
          <p:cNvPicPr>
            <a:picLocks noChangeAspect="1"/>
          </p:cNvPicPr>
          <p:nvPr/>
        </p:nvPicPr>
        <p:blipFill>
          <a:blip r:embed="rId3" cstate="print"/>
          <a:srcRect t="10311" r="13192" b="6531"/>
          <a:stretch>
            <a:fillRect/>
          </a:stretch>
        </p:blipFill>
        <p:spPr>
          <a:xfrm>
            <a:off x="1187624" y="3068960"/>
            <a:ext cx="2207692" cy="3168352"/>
          </a:xfrm>
          <a:prstGeom prst="rect">
            <a:avLst/>
          </a:prstGeom>
        </p:spPr>
      </p:pic>
    </p:spTree>
  </p:cSld>
  <p:clrMapOvr>
    <a:masterClrMapping/>
  </p:clrMapOvr>
  <p:transition advTm="10328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404664"/>
            <a:ext cx="5642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 «Один-много»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3429000"/>
            <a:ext cx="94769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огурец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6165304"/>
            <a:ext cx="1011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огурцы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844824"/>
            <a:ext cx="300685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0_63861_2d8987c4_L.jpg"/>
          <p:cNvPicPr>
            <a:picLocks noChangeAspect="1"/>
          </p:cNvPicPr>
          <p:nvPr/>
        </p:nvPicPr>
        <p:blipFill>
          <a:blip r:embed="rId3" cstate="print"/>
          <a:srcRect t="10897" b="6297"/>
          <a:stretch>
            <a:fillRect/>
          </a:stretch>
        </p:blipFill>
        <p:spPr>
          <a:xfrm>
            <a:off x="4499992" y="3068960"/>
            <a:ext cx="3744416" cy="3057198"/>
          </a:xfrm>
          <a:prstGeom prst="rect">
            <a:avLst/>
          </a:prstGeom>
        </p:spPr>
      </p:pic>
    </p:spTree>
  </p:cSld>
  <p:clrMapOvr>
    <a:masterClrMapping/>
  </p:clrMapOvr>
  <p:transition advTm="10078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72E2-B945-4311-889D-CC3EF5D5FB6E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55731" y="3068960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палец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3068960"/>
            <a:ext cx="1040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пальцы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65296" y="6237312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яйцо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6237312"/>
            <a:ext cx="726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яйца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" name="Рисунок 10" descr="0000186921-preview.jpg"/>
          <p:cNvPicPr>
            <a:picLocks noChangeAspect="1"/>
          </p:cNvPicPr>
          <p:nvPr/>
        </p:nvPicPr>
        <p:blipFill>
          <a:blip r:embed="rId2" cstate="print"/>
          <a:srcRect l="11134" t="34910" r="67538" b="43737"/>
          <a:stretch>
            <a:fillRect/>
          </a:stretch>
        </p:blipFill>
        <p:spPr>
          <a:xfrm>
            <a:off x="731573" y="764704"/>
            <a:ext cx="2976331" cy="2232248"/>
          </a:xfrm>
          <a:prstGeom prst="rect">
            <a:avLst/>
          </a:prstGeom>
        </p:spPr>
      </p:pic>
      <p:pic>
        <p:nvPicPr>
          <p:cNvPr id="13" name="Рисунок 12" descr="230782_47472-700x500.jpg"/>
          <p:cNvPicPr>
            <a:picLocks noChangeAspect="1"/>
          </p:cNvPicPr>
          <p:nvPr/>
        </p:nvPicPr>
        <p:blipFill>
          <a:blip r:embed="rId3" cstate="print"/>
          <a:srcRect t="14720" r="28193" b="41180"/>
          <a:stretch>
            <a:fillRect/>
          </a:stretch>
        </p:blipFill>
        <p:spPr>
          <a:xfrm>
            <a:off x="4644008" y="620688"/>
            <a:ext cx="2880320" cy="2355049"/>
          </a:xfrm>
          <a:prstGeom prst="rect">
            <a:avLst/>
          </a:prstGeom>
        </p:spPr>
      </p:pic>
      <p:pic>
        <p:nvPicPr>
          <p:cNvPr id="14" name="Рисунок 13" descr="high-cholester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861048"/>
            <a:ext cx="1860798" cy="2487267"/>
          </a:xfrm>
          <a:prstGeom prst="rect">
            <a:avLst/>
          </a:prstGeom>
        </p:spPr>
      </p:pic>
      <p:pic>
        <p:nvPicPr>
          <p:cNvPr id="15" name="Рисунок 14" descr="106759rd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573016"/>
            <a:ext cx="3384376" cy="2756856"/>
          </a:xfrm>
          <a:prstGeom prst="rect">
            <a:avLst/>
          </a:prstGeom>
        </p:spPr>
      </p:pic>
    </p:spTree>
  </p:cSld>
  <p:clrMapOvr>
    <a:masterClrMapping/>
  </p:clrMapOvr>
  <p:transition advTm="10062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588</TotalTime>
  <Words>513</Words>
  <Application>Microsoft Office PowerPoint</Application>
  <PresentationFormat>Экран (4:3)</PresentationFormat>
  <Paragraphs>114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[С] в игре «Четвёртый лишний»</dc:title>
  <dc:creator>Admin</dc:creator>
  <cp:lastModifiedBy>Admin</cp:lastModifiedBy>
  <cp:revision>106</cp:revision>
  <dcterms:created xsi:type="dcterms:W3CDTF">2011-10-23T19:39:39Z</dcterms:created>
  <dcterms:modified xsi:type="dcterms:W3CDTF">2011-11-16T10:36:17Z</dcterms:modified>
</cp:coreProperties>
</file>