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3"/>
  </p:notesMasterIdLst>
  <p:sldIdLst>
    <p:sldId id="265" r:id="rId2"/>
    <p:sldId id="290" r:id="rId3"/>
    <p:sldId id="260" r:id="rId4"/>
    <p:sldId id="272" r:id="rId5"/>
    <p:sldId id="268" r:id="rId6"/>
    <p:sldId id="269" r:id="rId7"/>
    <p:sldId id="271" r:id="rId8"/>
    <p:sldId id="273" r:id="rId9"/>
    <p:sldId id="274" r:id="rId10"/>
    <p:sldId id="275" r:id="rId11"/>
    <p:sldId id="281" r:id="rId12"/>
    <p:sldId id="282" r:id="rId13"/>
    <p:sldId id="283" r:id="rId14"/>
    <p:sldId id="277" r:id="rId15"/>
    <p:sldId id="291" r:id="rId16"/>
    <p:sldId id="292" r:id="rId17"/>
    <p:sldId id="278" r:id="rId18"/>
    <p:sldId id="279" r:id="rId19"/>
    <p:sldId id="280" r:id="rId20"/>
    <p:sldId id="293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A4E13-1D47-46EA-A555-6234A6937D83}" type="datetimeFigureOut">
              <a:rPr lang="ru-RU" smtClean="0"/>
              <a:pPr/>
              <a:t>14.11.2011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B5BA3-434E-4BAD-9DC2-72A6208A90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5BA3-434E-4BAD-9DC2-72A6208A90E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Назови, что нарисовано.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Определи место звука [Ч] в слове: в начале/в середине/в конце слова.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5BA3-434E-4BAD-9DC2-72A6208A90E4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BF84-EA80-4493-BF31-D495B2D855D8}" type="datetime1">
              <a:rPr lang="ru-RU" smtClean="0"/>
              <a:pPr/>
              <a:t>14.11.2011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C867-AE04-4369-915E-4E458BA05719}" type="datetime1">
              <a:rPr lang="ru-RU" smtClean="0"/>
              <a:pPr/>
              <a:t>14.11.2011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FEF8-76D9-4018-AEB3-5C22E23A72E8}" type="datetime1">
              <a:rPr lang="ru-RU" smtClean="0"/>
              <a:pPr/>
              <a:t>14.11.2011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7F5A-DF83-47AE-B90A-74E449D9D096}" type="datetime1">
              <a:rPr lang="ru-RU" smtClean="0"/>
              <a:pPr/>
              <a:t>14.11.2011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FA54-6078-4500-8FD6-72029AB97D71}" type="datetime1">
              <a:rPr lang="ru-RU" smtClean="0"/>
              <a:pPr/>
              <a:t>14.11.2011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905F-2DA3-4047-AC8A-E0246521B429}" type="datetime1">
              <a:rPr lang="ru-RU" smtClean="0"/>
              <a:pPr/>
              <a:t>14.11.2011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EE34-6B3E-420A-B687-42E889D793C3}" type="datetime1">
              <a:rPr lang="ru-RU" smtClean="0"/>
              <a:pPr/>
              <a:t>14.11.2011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BBED-F045-4F2E-AD42-3E8EE3AB1F52}" type="datetime1">
              <a:rPr lang="ru-RU" smtClean="0"/>
              <a:pPr/>
              <a:t>14.11.2011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8287-8D4B-4A1F-A35D-3F5CEEB0AEB7}" type="datetime1">
              <a:rPr lang="ru-RU" smtClean="0"/>
              <a:pPr/>
              <a:t>14.11.2011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C261-19BE-4230-BF10-7C8FD21DA4B9}" type="datetime1">
              <a:rPr lang="ru-RU" smtClean="0"/>
              <a:pPr/>
              <a:t>14.11.2011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46ED-9F2A-40B1-A864-46FB3DACECAE}" type="datetime1">
              <a:rPr lang="ru-RU" smtClean="0"/>
              <a:pPr/>
              <a:t>14.11.2011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73E063-EF90-4547-A13A-BF5582ACA180}" type="datetime1">
              <a:rPr lang="ru-RU" smtClean="0"/>
              <a:pPr/>
              <a:t>14.11.2011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gif"/><Relationship Id="rId9" Type="http://schemas.openxmlformats.org/officeDocument/2006/relationships/image" Target="../media/image7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340768"/>
            <a:ext cx="78488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ПРЕЗЕНТАЦИЯ: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«Автоматизация звука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4581128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Составитель:</a:t>
            </a:r>
          </a:p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учитель-логопед Костина И. В.</a:t>
            </a:r>
          </a:p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ГБДОУ №20 г. Санкт-Петербург</a:t>
            </a:r>
          </a:p>
        </p:txBody>
      </p:sp>
      <p:pic>
        <p:nvPicPr>
          <p:cNvPr id="6" name="Рисунок 5" descr="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068960"/>
            <a:ext cx="2757441" cy="3164590"/>
          </a:xfrm>
          <a:prstGeom prst="rect">
            <a:avLst/>
          </a:prstGeom>
        </p:spPr>
      </p:pic>
    </p:spTree>
  </p:cSld>
  <p:clrMapOvr>
    <a:masterClrMapping/>
  </p:clrMapOvr>
  <p:transition advTm="5484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95440" y="3356992"/>
            <a:ext cx="114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мочалка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34986" y="6021288"/>
            <a:ext cx="837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ручка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29084" y="6309320"/>
            <a:ext cx="859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ручки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 descr="134102-60x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2985120" cy="29851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600400" cy="289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000010511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691484"/>
            <a:ext cx="2448272" cy="2431950"/>
          </a:xfrm>
          <a:prstGeom prst="rect">
            <a:avLst/>
          </a:prstGeom>
        </p:spPr>
      </p:pic>
      <p:pic>
        <p:nvPicPr>
          <p:cNvPr id="15" name="Рисунок 14" descr="1163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573016"/>
            <a:ext cx="2035689" cy="28529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96136" y="3140968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мочалки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10079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890" y="260648"/>
            <a:ext cx="8717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«Большой -маленький»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216909_f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2938264" cy="3560276"/>
          </a:xfrm>
          <a:prstGeom prst="rect">
            <a:avLst/>
          </a:prstGeom>
        </p:spPr>
      </p:pic>
      <p:pic>
        <p:nvPicPr>
          <p:cNvPr id="10" name="Рисунок 9" descr="25be093b5e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36912"/>
            <a:ext cx="1410469" cy="224552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51720" y="5085184"/>
            <a:ext cx="11303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чемодан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6143" y="5157192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чемоданчик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9859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4066183" cy="168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k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2438400" cy="1828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99792" y="2420888"/>
            <a:ext cx="78258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люч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3144" y="2348880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ключик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 descr="shop_items_catalog_image110566.jpg"/>
          <p:cNvPicPr>
            <a:picLocks noChangeAspect="1"/>
          </p:cNvPicPr>
          <p:nvPr/>
        </p:nvPicPr>
        <p:blipFill>
          <a:blip r:embed="rId4" cstate="print"/>
          <a:srcRect t="17515" b="15926"/>
          <a:stretch>
            <a:fillRect/>
          </a:stretch>
        </p:blipFill>
        <p:spPr>
          <a:xfrm>
            <a:off x="827584" y="3212976"/>
            <a:ext cx="4111104" cy="2736304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t="18248" b="18249"/>
          <a:stretch>
            <a:fillRect/>
          </a:stretch>
        </p:blipFill>
        <p:spPr bwMode="auto">
          <a:xfrm>
            <a:off x="5796136" y="4293096"/>
            <a:ext cx="2376264" cy="150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699792" y="5949280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чашка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5877272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чашечка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10046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" name="Рисунок 7" descr="56704919_kc8309.jpg"/>
          <p:cNvPicPr>
            <a:picLocks noChangeAspect="1"/>
          </p:cNvPicPr>
          <p:nvPr/>
        </p:nvPicPr>
        <p:blipFill>
          <a:blip r:embed="rId2" cstate="print"/>
          <a:srcRect t="6531" r="6531" b="4641"/>
          <a:stretch>
            <a:fillRect/>
          </a:stretch>
        </p:blipFill>
        <p:spPr>
          <a:xfrm>
            <a:off x="1547664" y="188640"/>
            <a:ext cx="3182334" cy="3024336"/>
          </a:xfrm>
          <a:prstGeom prst="rect">
            <a:avLst/>
          </a:prstGeom>
        </p:spPr>
      </p:pic>
      <p:pic>
        <p:nvPicPr>
          <p:cNvPr id="9" name="Рисунок 8" descr="0_a5311_c68a181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412776"/>
            <a:ext cx="1512168" cy="17557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99792" y="3212976"/>
            <a:ext cx="7409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часы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09318" y="3131676"/>
            <a:ext cx="982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часики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6237312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чеснок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36272" y="6237312"/>
            <a:ext cx="1444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чесночок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6" name="Рисунок 15" descr="chesn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501008"/>
            <a:ext cx="3816424" cy="2793597"/>
          </a:xfrm>
          <a:prstGeom prst="rect">
            <a:avLst/>
          </a:prstGeom>
        </p:spPr>
      </p:pic>
      <p:pic>
        <p:nvPicPr>
          <p:cNvPr id="17" name="Рисунок 16" descr="garlic_2_1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7799" y="4869160"/>
            <a:ext cx="1006489" cy="1185610"/>
          </a:xfrm>
          <a:prstGeom prst="rect">
            <a:avLst/>
          </a:prstGeom>
        </p:spPr>
      </p:pic>
    </p:spTree>
  </p:cSld>
  <p:clrMapOvr>
    <a:masterClrMapping/>
  </p:clrMapOvr>
  <p:transition advTm="10031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60648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«Посчитаем»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2c3233c3e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340768"/>
            <a:ext cx="2376264" cy="2503408"/>
          </a:xfrm>
          <a:prstGeom prst="rect">
            <a:avLst/>
          </a:prstGeom>
        </p:spPr>
      </p:pic>
      <p:pic>
        <p:nvPicPr>
          <p:cNvPr id="9" name="Рисунок 8" descr="2630volley_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9740" y="4365104"/>
            <a:ext cx="2332700" cy="2232248"/>
          </a:xfrm>
          <a:prstGeom prst="rect">
            <a:avLst/>
          </a:prstGeom>
        </p:spPr>
      </p:pic>
      <p:pic>
        <p:nvPicPr>
          <p:cNvPr id="10" name="Рисунок 9" descr="221525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229497"/>
            <a:ext cx="2304256" cy="2304256"/>
          </a:xfrm>
          <a:prstGeom prst="rect">
            <a:avLst/>
          </a:prstGeom>
        </p:spPr>
      </p:pic>
      <p:pic>
        <p:nvPicPr>
          <p:cNvPr id="12" name="Рисунок 11" descr="img_113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852936"/>
            <a:ext cx="2271833" cy="2232248"/>
          </a:xfrm>
          <a:prstGeom prst="rect">
            <a:avLst/>
          </a:prstGeom>
        </p:spPr>
      </p:pic>
      <p:pic>
        <p:nvPicPr>
          <p:cNvPr id="13" name="Рисунок 12" descr="3984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1556792"/>
            <a:ext cx="2112732" cy="2078400"/>
          </a:xfrm>
          <a:prstGeom prst="rect">
            <a:avLst/>
          </a:prstGeom>
        </p:spPr>
      </p:pic>
    </p:spTree>
  </p:cSld>
  <p:clrMapOvr>
    <a:masterClrMapping/>
  </p:clrMapOvr>
  <p:transition advTm="14906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9" name="Рисунок 8" descr="a3d7e2958a1079c58a1a408e22f5a0a7_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764704"/>
            <a:ext cx="2592288" cy="1923007"/>
          </a:xfrm>
          <a:prstGeom prst="rect">
            <a:avLst/>
          </a:prstGeom>
        </p:spPr>
      </p:pic>
      <p:pic>
        <p:nvPicPr>
          <p:cNvPr id="12" name="Рисунок 11" descr="a3d7e2958a1079c58a1a408e22f5a0a7_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293096"/>
            <a:ext cx="2592288" cy="1923007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145430" cy="301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 b="16297"/>
          <a:stretch>
            <a:fillRect/>
          </a:stretch>
        </p:blipFill>
        <p:spPr bwMode="auto">
          <a:xfrm>
            <a:off x="5436096" y="3933056"/>
            <a:ext cx="305259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3d7e2958a1079c58a1a408e22f5a0a7_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153804"/>
            <a:ext cx="2952328" cy="2190091"/>
          </a:xfrm>
          <a:prstGeom prst="rect">
            <a:avLst/>
          </a:prstGeom>
        </p:spPr>
      </p:pic>
    </p:spTree>
  </p:cSld>
  <p:clrMapOvr>
    <a:masterClrMapping/>
  </p:clrMapOvr>
  <p:transition advTm="15093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3" name="Рисунок 2" descr="0_8e1d2_1f343810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005064"/>
            <a:ext cx="2592288" cy="2442733"/>
          </a:xfrm>
          <a:prstGeom prst="rect">
            <a:avLst/>
          </a:prstGeom>
        </p:spPr>
      </p:pic>
      <p:pic>
        <p:nvPicPr>
          <p:cNvPr id="5" name="Рисунок 4" descr="menela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620688"/>
            <a:ext cx="2554149" cy="2016224"/>
          </a:xfrm>
          <a:prstGeom prst="rect">
            <a:avLst/>
          </a:prstGeom>
        </p:spPr>
      </p:pic>
      <p:pic>
        <p:nvPicPr>
          <p:cNvPr id="8" name="Рисунок 7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5" y="476672"/>
            <a:ext cx="3145531" cy="2448272"/>
          </a:xfrm>
          <a:prstGeom prst="rect">
            <a:avLst/>
          </a:prstGeom>
        </p:spPr>
      </p:pic>
      <p:pic>
        <p:nvPicPr>
          <p:cNvPr id="4" name="Рисунок 3" descr="JMAUg7o8K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2204864"/>
            <a:ext cx="2736304" cy="2210788"/>
          </a:xfrm>
          <a:prstGeom prst="rect">
            <a:avLst/>
          </a:prstGeom>
        </p:spPr>
      </p:pic>
      <p:pic>
        <p:nvPicPr>
          <p:cNvPr id="7" name="Рисунок 6" descr="image_full-89.jpg"/>
          <p:cNvPicPr>
            <a:picLocks noChangeAspect="1"/>
          </p:cNvPicPr>
          <p:nvPr/>
        </p:nvPicPr>
        <p:blipFill>
          <a:blip r:embed="rId6" cstate="print"/>
          <a:srcRect l="20705" t="17240" r="23540" b="19761"/>
          <a:stretch>
            <a:fillRect/>
          </a:stretch>
        </p:blipFill>
        <p:spPr>
          <a:xfrm>
            <a:off x="611560" y="4077072"/>
            <a:ext cx="2880320" cy="2440950"/>
          </a:xfrm>
          <a:prstGeom prst="rect">
            <a:avLst/>
          </a:prstGeom>
        </p:spPr>
      </p:pic>
    </p:spTree>
  </p:cSld>
  <p:clrMapOvr>
    <a:masterClrMapping/>
  </p:clrMapOvr>
  <p:transition advTm="15391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6632"/>
            <a:ext cx="31918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«Внучок»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08720"/>
            <a:ext cx="77580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…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Вот пришёл из сада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маль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</a:p>
          <a:p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Поднимает кверху                        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пальЧИК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0000186921-preview.jpg"/>
          <p:cNvPicPr>
            <a:picLocks noChangeAspect="1"/>
          </p:cNvPicPr>
          <p:nvPr/>
        </p:nvPicPr>
        <p:blipFill>
          <a:blip r:embed="rId2" cstate="print"/>
          <a:srcRect l="11134" t="34910" r="67538" b="43737"/>
          <a:stretch>
            <a:fillRect/>
          </a:stretch>
        </p:blipFill>
        <p:spPr>
          <a:xfrm>
            <a:off x="5580112" y="1268760"/>
            <a:ext cx="1224136" cy="9181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2564904"/>
            <a:ext cx="66967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Манит дедушку:                              -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дедульЧИК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060848"/>
            <a:ext cx="1245121" cy="134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979712" y="3501008"/>
            <a:ext cx="69847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Принеси-ка быстро                       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стульЧИК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Рисунок 11" descr="stul_massiv_dereva_bt651_2.jpg"/>
          <p:cNvPicPr>
            <a:picLocks noChangeAspect="1"/>
          </p:cNvPicPr>
          <p:nvPr/>
        </p:nvPicPr>
        <p:blipFill>
          <a:blip r:embed="rId4" cstate="print"/>
          <a:srcRect l="17734" r="17319"/>
          <a:stretch>
            <a:fillRect/>
          </a:stretch>
        </p:blipFill>
        <p:spPr>
          <a:xfrm>
            <a:off x="5796136" y="2996952"/>
            <a:ext cx="1080120" cy="16630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5536" y="4581128"/>
            <a:ext cx="69127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Расстегни-ка мне                         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замоЧЕК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" name="Рисунок 13" descr="DvojnojZamok600.jpg"/>
          <p:cNvPicPr>
            <a:picLocks noChangeAspect="1"/>
          </p:cNvPicPr>
          <p:nvPr/>
        </p:nvPicPr>
        <p:blipFill>
          <a:blip r:embed="rId5" cstate="print"/>
          <a:srcRect l="36770" t="19760" r="34880" b="28580"/>
          <a:stretch>
            <a:fillRect/>
          </a:stretch>
        </p:blipFill>
        <p:spPr>
          <a:xfrm>
            <a:off x="3419872" y="4221088"/>
            <a:ext cx="936104" cy="1279342"/>
          </a:xfrm>
          <a:prstGeom prst="rect">
            <a:avLst/>
          </a:prstGeom>
        </p:spPr>
      </p:pic>
      <p:pic>
        <p:nvPicPr>
          <p:cNvPr id="15" name="Рисунок 14" descr="otlognoyvorotnik.jpg"/>
          <p:cNvPicPr>
            <a:picLocks noChangeAspect="1"/>
          </p:cNvPicPr>
          <p:nvPr/>
        </p:nvPicPr>
        <p:blipFill>
          <a:blip r:embed="rId6" cstate="print"/>
          <a:srcRect b="23540"/>
          <a:stretch>
            <a:fillRect/>
          </a:stretch>
        </p:blipFill>
        <p:spPr>
          <a:xfrm>
            <a:off x="4788024" y="5605770"/>
            <a:ext cx="1224136" cy="93597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699792" y="6021288"/>
            <a:ext cx="5874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Опусти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воротничоЧЕК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. 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7" name="Рисунок 16" descr="1271884500_img2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404664"/>
            <a:ext cx="851806" cy="1196752"/>
          </a:xfrm>
          <a:prstGeom prst="rect">
            <a:avLst/>
          </a:prstGeom>
        </p:spPr>
      </p:pic>
    </p:spTree>
  </p:cSld>
  <p:clrMapOvr>
    <a:masterClrMapping/>
  </p:clrMapOvr>
  <p:transition advTm="14922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56992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Бабушка спешит: - Ах   ,                      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внуЧЕК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                               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32656"/>
            <a:ext cx="59766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Ой! Запутался                                 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шнуроЧЕК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  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shoelaces_20050719_001.jpg"/>
          <p:cNvPicPr>
            <a:picLocks noChangeAspect="1"/>
          </p:cNvPicPr>
          <p:nvPr/>
        </p:nvPicPr>
        <p:blipFill>
          <a:blip r:embed="rId2" cstate="print"/>
          <a:srcRect t="14868"/>
          <a:stretch>
            <a:fillRect/>
          </a:stretch>
        </p:blipFill>
        <p:spPr>
          <a:xfrm>
            <a:off x="2555776" y="188640"/>
            <a:ext cx="1584176" cy="10114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11578" y="1268760"/>
            <a:ext cx="45402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Развяжи-ка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узелоЧЕК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,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Рисунок 10" descr="unidad-nudo-hunters-bend.jpg"/>
          <p:cNvPicPr>
            <a:picLocks noChangeAspect="1"/>
          </p:cNvPicPr>
          <p:nvPr/>
        </p:nvPicPr>
        <p:blipFill>
          <a:blip r:embed="rId3" cstate="print"/>
          <a:srcRect l="18182" t="18182" r="13636" b="9091"/>
          <a:stretch>
            <a:fillRect/>
          </a:stretch>
        </p:blipFill>
        <p:spPr>
          <a:xfrm>
            <a:off x="3923928" y="1052736"/>
            <a:ext cx="1152128" cy="9217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84544" y="2276872"/>
            <a:ext cx="51076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поправь-ка мне                           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носоЧЕК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Рисунок 12" descr="post-119-13085624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060847"/>
            <a:ext cx="1061464" cy="13329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749955"/>
            <a:ext cx="1224136" cy="159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954484" y="4365104"/>
            <a:ext cx="6073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Хочешь есть? Покушай                                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супЧИК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" name="Рисунок 15" descr="get_im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80191" y="3943034"/>
            <a:ext cx="1580041" cy="107391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203848" y="5373216"/>
            <a:ext cx="50405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Вот                                         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батонЧИК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Рисунок 17" descr="baton.jpg"/>
          <p:cNvPicPr>
            <a:picLocks noChangeAspect="1"/>
          </p:cNvPicPr>
          <p:nvPr/>
        </p:nvPicPr>
        <p:blipFill>
          <a:blip r:embed="rId7" cstate="print"/>
          <a:srcRect l="4218" t="20112" r="7740" b="23628"/>
          <a:stretch>
            <a:fillRect/>
          </a:stretch>
        </p:blipFill>
        <p:spPr>
          <a:xfrm>
            <a:off x="4067944" y="5301207"/>
            <a:ext cx="1872208" cy="79880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23528" y="4509120"/>
            <a:ext cx="85689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15078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1368152" cy="68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1556792"/>
            <a:ext cx="8035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Вот                                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огурЧИК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,                                         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баклажанЧИК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7667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Вкусный                                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блинЧИК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 пышный                           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понЧИК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. </a:t>
            </a:r>
            <a:endParaRPr lang="ru-RU" sz="2000" dirty="0"/>
          </a:p>
        </p:txBody>
      </p:sp>
      <p:pic>
        <p:nvPicPr>
          <p:cNvPr id="10" name="Рисунок 9" descr="25567473.jpg"/>
          <p:cNvPicPr>
            <a:picLocks noChangeAspect="1"/>
          </p:cNvPicPr>
          <p:nvPr/>
        </p:nvPicPr>
        <p:blipFill>
          <a:blip r:embed="rId3" cstate="print"/>
          <a:srcRect t="3117" b="5071"/>
          <a:stretch>
            <a:fillRect/>
          </a:stretch>
        </p:blipFill>
        <p:spPr>
          <a:xfrm>
            <a:off x="1619672" y="260648"/>
            <a:ext cx="1528053" cy="936104"/>
          </a:xfrm>
          <a:prstGeom prst="rect">
            <a:avLst/>
          </a:prstGeom>
        </p:spPr>
      </p:pic>
      <p:pic>
        <p:nvPicPr>
          <p:cNvPr id="11" name="Рисунок 10" descr="1293114470_1.jpg"/>
          <p:cNvPicPr>
            <a:picLocks noChangeAspect="1"/>
          </p:cNvPicPr>
          <p:nvPr/>
        </p:nvPicPr>
        <p:blipFill>
          <a:blip r:embed="rId4" cstate="print"/>
          <a:srcRect l="24800" t="9681" r="7161" b="2961"/>
          <a:stretch>
            <a:fillRect/>
          </a:stretch>
        </p:blipFill>
        <p:spPr>
          <a:xfrm>
            <a:off x="6012160" y="188640"/>
            <a:ext cx="1135511" cy="1093455"/>
          </a:xfrm>
          <a:prstGeom prst="rect">
            <a:avLst/>
          </a:prstGeom>
        </p:spPr>
      </p:pic>
      <p:pic>
        <p:nvPicPr>
          <p:cNvPr id="12" name="Рисунок 11" descr="472.jpg"/>
          <p:cNvPicPr>
            <a:picLocks noChangeAspect="1"/>
          </p:cNvPicPr>
          <p:nvPr/>
        </p:nvPicPr>
        <p:blipFill>
          <a:blip r:embed="rId5" cstate="print"/>
          <a:srcRect l="3129" t="39646" r="6153" b="7591"/>
          <a:stretch>
            <a:fillRect/>
          </a:stretch>
        </p:blipFill>
        <p:spPr>
          <a:xfrm>
            <a:off x="4283968" y="1340768"/>
            <a:ext cx="1811814" cy="8640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87824" y="2708920"/>
            <a:ext cx="58753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АпельсинЧИК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и                                    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бананЧИК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" name="Рисунок 13" descr="2189.jpg"/>
          <p:cNvPicPr>
            <a:picLocks noChangeAspect="1"/>
          </p:cNvPicPr>
          <p:nvPr/>
        </p:nvPicPr>
        <p:blipFill>
          <a:blip r:embed="rId6" cstate="print"/>
          <a:srcRect l="3212" t="7476" r="6906" b="12200"/>
          <a:stretch>
            <a:fillRect/>
          </a:stretch>
        </p:blipFill>
        <p:spPr>
          <a:xfrm>
            <a:off x="1547664" y="2276872"/>
            <a:ext cx="1236843" cy="86409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348880"/>
            <a:ext cx="1584176" cy="105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67544" y="3717032"/>
            <a:ext cx="49732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Я наелся! Ну,                           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бабульЧИК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Рисунок 17" descr="3.jpg"/>
          <p:cNvPicPr>
            <a:picLocks noChangeAspect="1"/>
          </p:cNvPicPr>
          <p:nvPr/>
        </p:nvPicPr>
        <p:blipFill>
          <a:blip r:embed="rId8" cstate="print"/>
          <a:srcRect l="9838" r="61025" b="52229"/>
          <a:stretch>
            <a:fillRect/>
          </a:stretch>
        </p:blipFill>
        <p:spPr>
          <a:xfrm>
            <a:off x="2627784" y="3212976"/>
            <a:ext cx="975455" cy="112980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420156" y="4509120"/>
            <a:ext cx="56305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Отодвинь-ка быстро                        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стульЧИК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!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" name="Рисунок 19" descr="stul_massiv_dereva_bt651_2.jpg"/>
          <p:cNvPicPr>
            <a:picLocks noChangeAspect="1"/>
          </p:cNvPicPr>
          <p:nvPr/>
        </p:nvPicPr>
        <p:blipFill>
          <a:blip r:embed="rId9" cstate="print"/>
          <a:srcRect l="18500" r="19813"/>
          <a:stretch>
            <a:fillRect/>
          </a:stretch>
        </p:blipFill>
        <p:spPr>
          <a:xfrm>
            <a:off x="5508104" y="3905772"/>
            <a:ext cx="792088" cy="128405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11560" y="5301208"/>
            <a:ext cx="56364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Я возьму ещё                                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бананЧИК</a:t>
            </a:r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31840" y="6165304"/>
            <a:ext cx="58667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 улягусь на                                           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диванЧИК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.    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5085184"/>
            <a:ext cx="1584176" cy="105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8923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20072" y="5661248"/>
            <a:ext cx="1584176" cy="1048196"/>
          </a:xfrm>
          <a:prstGeom prst="rect">
            <a:avLst/>
          </a:prstGeom>
        </p:spPr>
      </p:pic>
    </p:spTree>
  </p:cSld>
  <p:clrMapOvr>
    <a:masterClrMapping/>
  </p:clrMapOvr>
  <p:transition advTm="14953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65785" y="2967335"/>
            <a:ext cx="2263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119" y="620688"/>
            <a:ext cx="8260788" cy="42780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АДАЧИ</a:t>
            </a:r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en-US" sz="48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8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>
              <a:buFontTx/>
              <a:buChar char="-"/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автоматизация звука [Ч] в словах, </a:t>
            </a:r>
            <a:endParaRPr 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предложениях и связной речи;</a:t>
            </a: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развитие логического мышления;</a:t>
            </a:r>
          </a:p>
          <a:p>
            <a:pPr>
              <a:buFontTx/>
              <a:buChar char="-"/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закрепление навыков словообразования </a:t>
            </a:r>
            <a:endParaRPr 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словоизменения;</a:t>
            </a:r>
          </a:p>
          <a:p>
            <a:pPr>
              <a:buFontTx/>
              <a:buChar char="-"/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развитие фонематического слуха; </a:t>
            </a:r>
            <a:endParaRPr 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-развитие навыков фонематического анализа.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9828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66034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Эй,                               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дедульЧИК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! – крикнул мальчик , 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1271884937_img293.jpg"/>
          <p:cNvPicPr>
            <a:picLocks noChangeAspect="1"/>
          </p:cNvPicPr>
          <p:nvPr/>
        </p:nvPicPr>
        <p:blipFill>
          <a:blip r:embed="rId2" cstate="print"/>
          <a:srcRect l="28829" t="3801" r="17429" b="62600"/>
          <a:stretch>
            <a:fillRect/>
          </a:stretch>
        </p:blipFill>
        <p:spPr>
          <a:xfrm>
            <a:off x="1475656" y="188640"/>
            <a:ext cx="1120625" cy="10866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1556792"/>
            <a:ext cx="58384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Принеси-ка мне                                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журнальЧИК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logotip-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24744"/>
            <a:ext cx="987163" cy="11155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2492896"/>
            <a:ext cx="57264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не шаркай так,                                 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дедульЧИК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!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1271884937_img293.jpg"/>
          <p:cNvPicPr>
            <a:picLocks noChangeAspect="1"/>
          </p:cNvPicPr>
          <p:nvPr/>
        </p:nvPicPr>
        <p:blipFill>
          <a:blip r:embed="rId2" cstate="print"/>
          <a:srcRect l="28829" t="3801" r="17429" b="62600"/>
          <a:stretch>
            <a:fillRect/>
          </a:stretch>
        </p:blipFill>
        <p:spPr>
          <a:xfrm>
            <a:off x="3131840" y="2060848"/>
            <a:ext cx="1120625" cy="108666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7744" y="3573016"/>
            <a:ext cx="51528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Воду выключи,                           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бабульЧИК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!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4" cstate="print"/>
          <a:srcRect l="11413" t="953" r="61812" b="52229"/>
          <a:stretch>
            <a:fillRect/>
          </a:stretch>
        </p:blipFill>
        <p:spPr>
          <a:xfrm>
            <a:off x="4644008" y="2992716"/>
            <a:ext cx="936104" cy="11563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3568" y="4581128"/>
            <a:ext cx="70272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 шумите! И – молчок!</a:t>
            </a:r>
          </a:p>
          <a:p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Отдыхает Ваш                         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внуЧОК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!!!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581128"/>
            <a:ext cx="873428" cy="113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625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470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«Начало/середина/конец»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Рисунок 12" descr="4607706_w640_h640__strong_na_gibkoj_podveski.jpg"/>
          <p:cNvPicPr>
            <a:picLocks noChangeAspect="1"/>
          </p:cNvPicPr>
          <p:nvPr/>
        </p:nvPicPr>
        <p:blipFill>
          <a:blip r:embed="rId3" cstate="print"/>
          <a:srcRect l="24013" r="26375" b="20158"/>
          <a:stretch>
            <a:fillRect/>
          </a:stretch>
        </p:blipFill>
        <p:spPr>
          <a:xfrm>
            <a:off x="323528" y="1052735"/>
            <a:ext cx="2376264" cy="2724735"/>
          </a:xfrm>
          <a:prstGeom prst="rect">
            <a:avLst/>
          </a:prstGeom>
        </p:spPr>
      </p:pic>
      <p:pic>
        <p:nvPicPr>
          <p:cNvPr id="14" name="Рисунок 13" descr="applewor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124744"/>
            <a:ext cx="2219325" cy="1414463"/>
          </a:xfrm>
          <a:prstGeom prst="rect">
            <a:avLst/>
          </a:prstGeom>
        </p:spPr>
      </p:pic>
      <p:pic>
        <p:nvPicPr>
          <p:cNvPr id="15" name="Рисунок 14" descr="c2361857-59e3-11e0-a753-000423c1865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980728"/>
            <a:ext cx="1905000" cy="2717800"/>
          </a:xfrm>
          <a:prstGeom prst="rect">
            <a:avLst/>
          </a:prstGeom>
        </p:spPr>
      </p:pic>
      <p:pic>
        <p:nvPicPr>
          <p:cNvPr id="17" name="Рисунок 16" descr="im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4869160"/>
            <a:ext cx="2484388" cy="1684867"/>
          </a:xfrm>
          <a:prstGeom prst="rect">
            <a:avLst/>
          </a:prstGeom>
        </p:spPr>
      </p:pic>
      <p:pic>
        <p:nvPicPr>
          <p:cNvPr id="18" name="Рисунок 17" descr="t,.jpg"/>
          <p:cNvPicPr>
            <a:picLocks noChangeAspect="1"/>
          </p:cNvPicPr>
          <p:nvPr/>
        </p:nvPicPr>
        <p:blipFill>
          <a:blip r:embed="rId7" cstate="print"/>
          <a:srcRect l="6590" r="7476" b="2751"/>
          <a:stretch>
            <a:fillRect/>
          </a:stretch>
        </p:blipFill>
        <p:spPr>
          <a:xfrm>
            <a:off x="6300192" y="4509120"/>
            <a:ext cx="2160240" cy="1833501"/>
          </a:xfrm>
          <a:prstGeom prst="rect">
            <a:avLst/>
          </a:prstGeom>
        </p:spPr>
      </p:pic>
      <p:pic>
        <p:nvPicPr>
          <p:cNvPr id="19" name="Рисунок 18" descr="zd_3.jpg"/>
          <p:cNvPicPr>
            <a:picLocks noChangeAspect="1"/>
          </p:cNvPicPr>
          <p:nvPr/>
        </p:nvPicPr>
        <p:blipFill>
          <a:blip r:embed="rId8" cstate="print"/>
          <a:srcRect t="6601" b="12201"/>
          <a:stretch>
            <a:fillRect/>
          </a:stretch>
        </p:blipFill>
        <p:spPr>
          <a:xfrm>
            <a:off x="2771800" y="2996952"/>
            <a:ext cx="1783085" cy="1737413"/>
          </a:xfrm>
          <a:prstGeom prst="rect">
            <a:avLst/>
          </a:prstGeom>
        </p:spPr>
      </p:pic>
      <p:pic>
        <p:nvPicPr>
          <p:cNvPr id="20" name="Рисунок 19" descr="candl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67204" y="1988840"/>
            <a:ext cx="1365036" cy="2479352"/>
          </a:xfrm>
          <a:prstGeom prst="rect">
            <a:avLst/>
          </a:prstGeom>
        </p:spPr>
      </p:pic>
      <p:pic>
        <p:nvPicPr>
          <p:cNvPr id="12" name="Рисунок 11" descr="main_big.jpg"/>
          <p:cNvPicPr>
            <a:picLocks noChangeAspect="1"/>
          </p:cNvPicPr>
          <p:nvPr/>
        </p:nvPicPr>
        <p:blipFill>
          <a:blip r:embed="rId10" cstate="print"/>
          <a:srcRect l="14329" r="23535"/>
          <a:stretch>
            <a:fillRect/>
          </a:stretch>
        </p:blipFill>
        <p:spPr>
          <a:xfrm>
            <a:off x="611560" y="4286082"/>
            <a:ext cx="1944216" cy="2133600"/>
          </a:xfrm>
          <a:prstGeom prst="rect">
            <a:avLst/>
          </a:prstGeom>
        </p:spPr>
      </p:pic>
    </p:spTree>
  </p:cSld>
  <p:clrMapOvr>
    <a:masterClrMapping/>
  </p:clrMapOvr>
  <p:transition advTm="30282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64704"/>
            <a:ext cx="8136904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СОДЕРЖАНИЕ:</a:t>
            </a:r>
          </a:p>
          <a:p>
            <a:pPr algn="ctr"/>
            <a:endParaRPr lang="ru-RU" sz="4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«Доскажи словечко»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«Один-много»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Большой-маленький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«Посчитаем»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«Внучок»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«Начало/середина/конец»</a:t>
            </a:r>
          </a:p>
          <a:p>
            <a:pPr marL="742950" indent="-742950">
              <a:buFont typeface="+mj-lt"/>
              <a:buAutoNum type="arabicPeriod"/>
            </a:pP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742950" indent="-742950">
              <a:buFont typeface="+mj-lt"/>
              <a:buAutoNum type="arabicPeriod"/>
            </a:pP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10328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708920"/>
            <a:ext cx="40446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Словно лёгкий чёрный … 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686" y="548680"/>
            <a:ext cx="7824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«Доскажи словечко»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fama0035-gym_ball_75cm_black.jpg"/>
          <p:cNvPicPr>
            <a:picLocks noChangeAspect="1"/>
          </p:cNvPicPr>
          <p:nvPr/>
        </p:nvPicPr>
        <p:blipFill>
          <a:blip r:embed="rId2" cstate="print"/>
          <a:srcRect l="13852" t="15953" r="15953" b="15448"/>
          <a:stretch>
            <a:fillRect/>
          </a:stretch>
        </p:blipFill>
        <p:spPr>
          <a:xfrm>
            <a:off x="4932040" y="1700808"/>
            <a:ext cx="2160240" cy="21111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9592" y="4797152"/>
            <a:ext cx="3804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Скачет в поле чёрный …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Рисунок 10" descr="corbeau_freux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77072"/>
            <a:ext cx="3060452" cy="204772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380312" y="2751311"/>
            <a:ext cx="256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28384" y="48598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dirty="0"/>
          </a:p>
        </p:txBody>
      </p:sp>
    </p:spTree>
  </p:cSld>
  <p:clrMapOvr>
    <a:masterClrMapping/>
  </p:clrMapOvr>
  <p:transition advTm="10016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36068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Среди хмурых серых …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149080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Появился солнца …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 descr="_MG_7990.jpg"/>
          <p:cNvPicPr>
            <a:picLocks noChangeAspect="1"/>
          </p:cNvPicPr>
          <p:nvPr/>
        </p:nvPicPr>
        <p:blipFill>
          <a:blip r:embed="rId2" cstate="print"/>
          <a:srcRect l="15520" r="11181" b="34178"/>
          <a:stretch>
            <a:fillRect/>
          </a:stretch>
        </p:blipFill>
        <p:spPr>
          <a:xfrm>
            <a:off x="4067944" y="3284984"/>
            <a:ext cx="4248472" cy="25446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32440" y="42210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dirty="0"/>
          </a:p>
        </p:txBody>
      </p:sp>
      <p:pic>
        <p:nvPicPr>
          <p:cNvPr id="12" name="Рисунок 11" descr="DSC_0152_2.jpg"/>
          <p:cNvPicPr>
            <a:picLocks noChangeAspect="1"/>
          </p:cNvPicPr>
          <p:nvPr/>
        </p:nvPicPr>
        <p:blipFill>
          <a:blip r:embed="rId3" cstate="print"/>
          <a:srcRect l="40308" t="4576" r="462" b="48377"/>
          <a:stretch>
            <a:fillRect/>
          </a:stretch>
        </p:blipFill>
        <p:spPr>
          <a:xfrm>
            <a:off x="4283968" y="620688"/>
            <a:ext cx="3960440" cy="2088232"/>
          </a:xfrm>
          <a:prstGeom prst="rect">
            <a:avLst/>
          </a:prstGeom>
        </p:spPr>
      </p:pic>
    </p:spTree>
  </p:cSld>
  <p:clrMapOvr>
    <a:masterClrMapping/>
  </p:clrMapOvr>
  <p:transition advTm="10687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4"/>
            <a:ext cx="3672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Может голову отсечь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Острый богатырский …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4e53f5de8749b774fbb99bca94028d9d.jpg"/>
          <p:cNvPicPr>
            <a:picLocks noChangeAspect="1"/>
          </p:cNvPicPr>
          <p:nvPr/>
        </p:nvPicPr>
        <p:blipFill>
          <a:blip r:embed="rId2" cstate="print"/>
          <a:srcRect t="13251" b="15350"/>
          <a:stretch>
            <a:fillRect/>
          </a:stretch>
        </p:blipFill>
        <p:spPr>
          <a:xfrm>
            <a:off x="4767164" y="188640"/>
            <a:ext cx="3405236" cy="3384376"/>
          </a:xfrm>
          <a:prstGeom prst="rect">
            <a:avLst/>
          </a:prstGeom>
        </p:spPr>
      </p:pic>
      <p:pic>
        <p:nvPicPr>
          <p:cNvPr id="10" name="Рисунок 9" descr="204.jpg"/>
          <p:cNvPicPr>
            <a:picLocks noChangeAspect="1"/>
          </p:cNvPicPr>
          <p:nvPr/>
        </p:nvPicPr>
        <p:blipFill>
          <a:blip r:embed="rId3" cstate="print"/>
          <a:srcRect l="9035" t="7980" r="7979" b="12227"/>
          <a:stretch>
            <a:fillRect/>
          </a:stretch>
        </p:blipFill>
        <p:spPr>
          <a:xfrm>
            <a:off x="4813947" y="3645024"/>
            <a:ext cx="3070421" cy="29523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9552" y="4437112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дорожке мчится вскачь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пёстрый лёгкий …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10516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40650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Чтоб тепло в избе сберечь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Бабушка затопит …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221088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Прекрати свой громкий плач –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Зуб тебе излечит …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detskoe.jpg"/>
          <p:cNvPicPr>
            <a:picLocks noChangeAspect="1"/>
          </p:cNvPicPr>
          <p:nvPr/>
        </p:nvPicPr>
        <p:blipFill>
          <a:blip r:embed="rId2" cstate="print"/>
          <a:srcRect l="3544" t="17035" r="7864"/>
          <a:stretch>
            <a:fillRect/>
          </a:stretch>
        </p:blipFill>
        <p:spPr>
          <a:xfrm>
            <a:off x="5076056" y="3212976"/>
            <a:ext cx="3600400" cy="3262104"/>
          </a:xfrm>
          <a:prstGeom prst="rect">
            <a:avLst/>
          </a:prstGeom>
        </p:spPr>
      </p:pic>
      <p:pic>
        <p:nvPicPr>
          <p:cNvPr id="9" name="Рисунок 8" descr="image.gif"/>
          <p:cNvPicPr>
            <a:picLocks noChangeAspect="1"/>
          </p:cNvPicPr>
          <p:nvPr/>
        </p:nvPicPr>
        <p:blipFill>
          <a:blip r:embed="rId3" cstate="print"/>
          <a:srcRect l="8633" r="5033"/>
          <a:stretch>
            <a:fillRect/>
          </a:stretch>
        </p:blipFill>
        <p:spPr>
          <a:xfrm>
            <a:off x="4572000" y="260648"/>
            <a:ext cx="3600400" cy="2770237"/>
          </a:xfrm>
          <a:prstGeom prst="rect">
            <a:avLst/>
          </a:prstGeom>
        </p:spPr>
      </p:pic>
    </p:spTree>
  </p:cSld>
  <p:clrMapOvr>
    <a:masterClrMapping/>
  </p:clrMapOvr>
  <p:transition advTm="9781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04664"/>
            <a:ext cx="5642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«Один-много»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0756a03aafb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576393" cy="27603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3933056"/>
            <a:ext cx="6062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меч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23931" b="8399"/>
          <a:stretch>
            <a:fillRect/>
          </a:stretch>
        </p:blipFill>
        <p:spPr bwMode="auto">
          <a:xfrm>
            <a:off x="5076056" y="1700808"/>
            <a:ext cx="3782169" cy="459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516216" y="5661248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мечи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10438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5733" y="3068960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чайка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3068960"/>
            <a:ext cx="873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чайки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6165304"/>
            <a:ext cx="1208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черепаха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6165304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черепахи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Рисунок 10" descr="slide0005_image005.jpg"/>
          <p:cNvPicPr>
            <a:picLocks noChangeAspect="1"/>
          </p:cNvPicPr>
          <p:nvPr/>
        </p:nvPicPr>
        <p:blipFill>
          <a:blip r:embed="rId2" cstate="print"/>
          <a:srcRect l="3449" t="23257" r="11494" b="3162"/>
          <a:stretch>
            <a:fillRect/>
          </a:stretch>
        </p:blipFill>
        <p:spPr>
          <a:xfrm>
            <a:off x="395536" y="764704"/>
            <a:ext cx="3806137" cy="2160240"/>
          </a:xfrm>
          <a:prstGeom prst="rect">
            <a:avLst/>
          </a:prstGeom>
        </p:spPr>
      </p:pic>
      <p:pic>
        <p:nvPicPr>
          <p:cNvPr id="12" name="Рисунок 11" descr="s_31.jpg"/>
          <p:cNvPicPr>
            <a:picLocks noChangeAspect="1"/>
          </p:cNvPicPr>
          <p:nvPr/>
        </p:nvPicPr>
        <p:blipFill>
          <a:blip r:embed="rId3" cstate="print"/>
          <a:srcRect l="8333" t="28265" r="8333" b="12463"/>
          <a:stretch>
            <a:fillRect/>
          </a:stretch>
        </p:blipFill>
        <p:spPr>
          <a:xfrm>
            <a:off x="4689830" y="764704"/>
            <a:ext cx="4058633" cy="2160240"/>
          </a:xfrm>
          <a:prstGeom prst="rect">
            <a:avLst/>
          </a:prstGeom>
        </p:spPr>
      </p:pic>
      <p:pic>
        <p:nvPicPr>
          <p:cNvPr id="13" name="Рисунок 12" descr="Florida_Box_Turtle_Digon3.jpg"/>
          <p:cNvPicPr>
            <a:picLocks noChangeAspect="1"/>
          </p:cNvPicPr>
          <p:nvPr/>
        </p:nvPicPr>
        <p:blipFill>
          <a:blip r:embed="rId4" cstate="print"/>
          <a:srcRect l="4719" t="12201" r="6531" b="8001"/>
          <a:stretch>
            <a:fillRect/>
          </a:stretch>
        </p:blipFill>
        <p:spPr>
          <a:xfrm>
            <a:off x="827584" y="3861048"/>
            <a:ext cx="2952328" cy="22895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17032"/>
            <a:ext cx="3678932" cy="242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906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744</TotalTime>
  <Words>370</Words>
  <Application>Microsoft Office PowerPoint</Application>
  <PresentationFormat>Экран (4:3)</PresentationFormat>
  <Paragraphs>118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[С] в игре «Четвёртый лишний»</dc:title>
  <dc:creator>Admin</dc:creator>
  <cp:lastModifiedBy>Admin</cp:lastModifiedBy>
  <cp:revision>116</cp:revision>
  <dcterms:created xsi:type="dcterms:W3CDTF">2011-10-23T19:39:39Z</dcterms:created>
  <dcterms:modified xsi:type="dcterms:W3CDTF">2011-11-14T16:15:42Z</dcterms:modified>
</cp:coreProperties>
</file>